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Proxima Nova"/>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ProximaNova-regular.fntdata"/><Relationship Id="rId21" Type="http://schemas.openxmlformats.org/officeDocument/2006/relationships/font" Target="fonts/Raleway-boldItalic.fntdata"/><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ProximaNova-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10.png>
</file>

<file path=ppt/media/image11.png>
</file>

<file path=ppt/media/image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05a1500335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05a1500335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05a1500335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05a1500335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05a1500335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05a1500335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5a1500335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5a1500335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05a1500335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05a1500335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05a1500335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05a150033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05a1500335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05a1500335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Reward Based Waste Management System</a:t>
            </a:r>
            <a:endParaRPr/>
          </a:p>
        </p:txBody>
      </p:sp>
      <p:sp>
        <p:nvSpPr>
          <p:cNvPr id="73" name="Google Shape;73;p13"/>
          <p:cNvSpPr txBox="1"/>
          <p:nvPr>
            <p:ph idx="1" type="subTitle"/>
          </p:nvPr>
        </p:nvSpPr>
        <p:spPr>
          <a:xfrm>
            <a:off x="2430442" y="3650325"/>
            <a:ext cx="6331500" cy="1241700"/>
          </a:xfrm>
          <a:prstGeom prst="rect">
            <a:avLst/>
          </a:prstGeom>
        </p:spPr>
        <p:txBody>
          <a:bodyPr anchorCtr="0" anchor="b" bIns="91425" lIns="91425" spcFirstLastPara="1" rIns="91425" wrap="square" tIns="91425">
            <a:noAutofit/>
          </a:bodyPr>
          <a:lstStyle/>
          <a:p>
            <a:pPr indent="0" lvl="0" marL="0" rtl="0" algn="l">
              <a:lnSpc>
                <a:spcPct val="80000"/>
              </a:lnSpc>
              <a:spcBef>
                <a:spcPts val="0"/>
              </a:spcBef>
              <a:spcAft>
                <a:spcPts val="0"/>
              </a:spcAft>
              <a:buNone/>
            </a:pPr>
            <a:r>
              <a:t/>
            </a:r>
            <a:endParaRPr b="1" sz="1860">
              <a:latin typeface="Proxima Nova"/>
              <a:ea typeface="Proxima Nova"/>
              <a:cs typeface="Proxima Nova"/>
              <a:sym typeface="Proxima Nova"/>
            </a:endParaRPr>
          </a:p>
          <a:p>
            <a:pPr indent="0" lvl="0" marL="0" rtl="0" algn="l">
              <a:lnSpc>
                <a:spcPct val="80000"/>
              </a:lnSpc>
              <a:spcBef>
                <a:spcPts val="0"/>
              </a:spcBef>
              <a:spcAft>
                <a:spcPts val="0"/>
              </a:spcAft>
              <a:buClr>
                <a:srgbClr val="000000"/>
              </a:buClr>
              <a:buSzPts val="770"/>
              <a:buFont typeface="Arial"/>
              <a:buNone/>
            </a:pPr>
            <a:r>
              <a:rPr b="1" lang="en" sz="1860">
                <a:latin typeface="Proxima Nova"/>
                <a:ea typeface="Proxima Nova"/>
                <a:cs typeface="Proxima Nova"/>
                <a:sym typeface="Proxima Nova"/>
              </a:rPr>
              <a:t>Sethu Surya Teja Pagolu (002122149)</a:t>
            </a:r>
            <a:endParaRPr b="1" sz="1860">
              <a:latin typeface="Proxima Nova"/>
              <a:ea typeface="Proxima Nova"/>
              <a:cs typeface="Proxima Nova"/>
              <a:sym typeface="Proxima Nova"/>
            </a:endParaRPr>
          </a:p>
          <a:p>
            <a:pPr indent="0" lvl="0" marL="0" rtl="0" algn="l">
              <a:lnSpc>
                <a:spcPct val="80000"/>
              </a:lnSpc>
              <a:spcBef>
                <a:spcPts val="0"/>
              </a:spcBef>
              <a:spcAft>
                <a:spcPts val="0"/>
              </a:spcAft>
              <a:buClr>
                <a:srgbClr val="000000"/>
              </a:buClr>
              <a:buSzPts val="770"/>
              <a:buFont typeface="Arial"/>
              <a:buNone/>
            </a:pPr>
            <a:r>
              <a:rPr b="1" lang="en" sz="1860">
                <a:latin typeface="Proxima Nova"/>
                <a:ea typeface="Proxima Nova"/>
                <a:cs typeface="Proxima Nova"/>
                <a:sym typeface="Proxima Nova"/>
              </a:rPr>
              <a:t>Varun Vuppala (002193132)</a:t>
            </a:r>
            <a:endParaRPr b="1" sz="1860">
              <a:latin typeface="Proxima Nova"/>
              <a:ea typeface="Proxima Nova"/>
              <a:cs typeface="Proxima Nova"/>
              <a:sym typeface="Proxima Nova"/>
            </a:endParaRPr>
          </a:p>
          <a:p>
            <a:pPr indent="0" lvl="0" marL="0" rtl="0" algn="l">
              <a:lnSpc>
                <a:spcPct val="80000"/>
              </a:lnSpc>
              <a:spcBef>
                <a:spcPts val="0"/>
              </a:spcBef>
              <a:spcAft>
                <a:spcPts val="0"/>
              </a:spcAft>
              <a:buClr>
                <a:srgbClr val="000000"/>
              </a:buClr>
              <a:buSzPts val="770"/>
              <a:buFont typeface="Arial"/>
              <a:buNone/>
            </a:pPr>
            <a:r>
              <a:rPr b="1" lang="en" sz="1860">
                <a:latin typeface="Proxima Nova"/>
                <a:ea typeface="Proxima Nova"/>
                <a:cs typeface="Proxima Nova"/>
                <a:sym typeface="Proxima Nova"/>
              </a:rPr>
              <a:t>Saketh Ram Gangam (002199297)</a:t>
            </a:r>
            <a:endParaRPr b="1" sz="1860">
              <a:latin typeface="Proxima Nova"/>
              <a:ea typeface="Proxima Nova"/>
              <a:cs typeface="Proxima Nova"/>
              <a:sym typeface="Proxima Nova"/>
            </a:endParaRPr>
          </a:p>
          <a:p>
            <a:pPr indent="0" lvl="0" marL="0" rtl="0" algn="l">
              <a:lnSpc>
                <a:spcPct val="80000"/>
              </a:lnSpc>
              <a:spcBef>
                <a:spcPts val="0"/>
              </a:spcBef>
              <a:spcAft>
                <a:spcPts val="0"/>
              </a:spcAft>
              <a:buClr>
                <a:srgbClr val="000000"/>
              </a:buClr>
              <a:buSzPts val="770"/>
              <a:buFont typeface="Arial"/>
              <a:buNone/>
            </a:pPr>
            <a:r>
              <a:t/>
            </a:r>
            <a:endParaRPr b="1" sz="1860">
              <a:latin typeface="Proxima Nova"/>
              <a:ea typeface="Proxima Nova"/>
              <a:cs typeface="Proxima Nova"/>
              <a:sym typeface="Proxima Nova"/>
            </a:endParaRPr>
          </a:p>
          <a:p>
            <a:pPr indent="0" lvl="0" marL="0" rtl="0" algn="l">
              <a:spcBef>
                <a:spcPts val="0"/>
              </a:spcBef>
              <a:spcAft>
                <a:spcPts val="0"/>
              </a:spcAft>
              <a:buNone/>
            </a:pPr>
            <a:r>
              <a:t/>
            </a:r>
            <a:endParaRPr sz="2400"/>
          </a:p>
        </p:txBody>
      </p:sp>
      <p:sp>
        <p:nvSpPr>
          <p:cNvPr id="74" name="Google Shape;74;p13"/>
          <p:cNvSpPr txBox="1"/>
          <p:nvPr/>
        </p:nvSpPr>
        <p:spPr>
          <a:xfrm rot="-5400000">
            <a:off x="-1632075" y="2441550"/>
            <a:ext cx="428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1"/>
                </a:solidFill>
                <a:latin typeface="Lato"/>
                <a:ea typeface="Lato"/>
                <a:cs typeface="Lato"/>
                <a:sym typeface="Lato"/>
              </a:rPr>
              <a:t>Application Engineering Design - Final Project</a:t>
            </a:r>
            <a:endParaRPr sz="16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5" name="Shape 135"/>
        <p:cNvGrpSpPr/>
        <p:nvPr/>
      </p:nvGrpSpPr>
      <p:grpSpPr>
        <a:xfrm>
          <a:off x="0" y="0"/>
          <a:ext cx="0" cy="0"/>
          <a:chOff x="0" y="0"/>
          <a:chExt cx="0" cy="0"/>
        </a:xfrm>
      </p:grpSpPr>
      <p:sp>
        <p:nvSpPr>
          <p:cNvPr id="136" name="Google Shape;136;p22"/>
          <p:cNvSpPr txBox="1"/>
          <p:nvPr/>
        </p:nvSpPr>
        <p:spPr>
          <a:xfrm>
            <a:off x="462100" y="190875"/>
            <a:ext cx="375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Lato"/>
                <a:ea typeface="Lato"/>
                <a:cs typeface="Lato"/>
                <a:sym typeface="Lato"/>
              </a:rPr>
              <a:t>Object Model (Cont.)</a:t>
            </a:r>
            <a:endParaRPr b="1" sz="1800">
              <a:latin typeface="Lato"/>
              <a:ea typeface="Lato"/>
              <a:cs typeface="Lato"/>
              <a:sym typeface="Lato"/>
            </a:endParaRPr>
          </a:p>
        </p:txBody>
      </p:sp>
      <p:pic>
        <p:nvPicPr>
          <p:cNvPr id="137" name="Google Shape;137;p22"/>
          <p:cNvPicPr preferRelativeResize="0"/>
          <p:nvPr/>
        </p:nvPicPr>
        <p:blipFill>
          <a:blip r:embed="rId3">
            <a:alphaModFix/>
          </a:blip>
          <a:stretch>
            <a:fillRect/>
          </a:stretch>
        </p:blipFill>
        <p:spPr>
          <a:xfrm>
            <a:off x="2573450" y="724600"/>
            <a:ext cx="5614244" cy="4186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3"/>
          <p:cNvPicPr preferRelativeResize="0"/>
          <p:nvPr/>
        </p:nvPicPr>
        <p:blipFill>
          <a:blip r:embed="rId3">
            <a:alphaModFix/>
          </a:blip>
          <a:stretch>
            <a:fillRect/>
          </a:stretch>
        </p:blipFill>
        <p:spPr>
          <a:xfrm>
            <a:off x="2402700" y="152400"/>
            <a:ext cx="6304003" cy="4838699"/>
          </a:xfrm>
          <a:prstGeom prst="rect">
            <a:avLst/>
          </a:prstGeom>
          <a:noFill/>
          <a:ln>
            <a:noFill/>
          </a:ln>
        </p:spPr>
      </p:pic>
      <p:sp>
        <p:nvSpPr>
          <p:cNvPr id="143" name="Google Shape;143;p23"/>
          <p:cNvSpPr txBox="1"/>
          <p:nvPr/>
        </p:nvSpPr>
        <p:spPr>
          <a:xfrm>
            <a:off x="391775" y="271250"/>
            <a:ext cx="375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Lato"/>
                <a:ea typeface="Lato"/>
                <a:cs typeface="Lato"/>
                <a:sym typeface="Lato"/>
              </a:rPr>
              <a:t>Use Case Diagram</a:t>
            </a:r>
            <a:endParaRPr b="1" sz="1800">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7" name="Shape 147"/>
        <p:cNvGrpSpPr/>
        <p:nvPr/>
      </p:nvGrpSpPr>
      <p:grpSpPr>
        <a:xfrm>
          <a:off x="0" y="0"/>
          <a:ext cx="0" cy="0"/>
          <a:chOff x="0" y="0"/>
          <a:chExt cx="0" cy="0"/>
        </a:xfrm>
      </p:grpSpPr>
      <p:pic>
        <p:nvPicPr>
          <p:cNvPr id="148" name="Google Shape;148;p24"/>
          <p:cNvPicPr preferRelativeResize="0"/>
          <p:nvPr/>
        </p:nvPicPr>
        <p:blipFill>
          <a:blip r:embed="rId3">
            <a:alphaModFix/>
          </a:blip>
          <a:stretch>
            <a:fillRect/>
          </a:stretch>
        </p:blipFill>
        <p:spPr>
          <a:xfrm>
            <a:off x="2444700" y="-58263"/>
            <a:ext cx="4254600" cy="4818038"/>
          </a:xfrm>
          <a:prstGeom prst="rect">
            <a:avLst/>
          </a:prstGeom>
          <a:noFill/>
          <a:ln>
            <a:noFill/>
          </a:ln>
        </p:spPr>
      </p:pic>
      <p:pic>
        <p:nvPicPr>
          <p:cNvPr descr="Piece of duct tape sticking a note to the slide" id="149" name="Google Shape;149;p2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50" name="Google Shape;150;p24"/>
          <p:cNvSpPr txBox="1"/>
          <p:nvPr/>
        </p:nvSpPr>
        <p:spPr>
          <a:xfrm>
            <a:off x="2855550" y="2157451"/>
            <a:ext cx="3432900" cy="82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leway"/>
                <a:ea typeface="Raleway"/>
                <a:cs typeface="Raleway"/>
                <a:sym typeface="Raleway"/>
              </a:rPr>
              <a:t>Thank You!</a:t>
            </a:r>
            <a:endParaRPr b="1" sz="3000">
              <a:solidFill>
                <a:schemeClr val="lt2"/>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0" lang="en" sz="1800">
                <a:latin typeface="Lato"/>
                <a:ea typeface="Lato"/>
                <a:cs typeface="Lato"/>
                <a:sym typeface="Lato"/>
              </a:rPr>
              <a:t>Despite many efforts from communities and governments around the world, </a:t>
            </a:r>
            <a:r>
              <a:rPr b="0" lang="en" sz="1800" u="sng">
                <a:latin typeface="Lato"/>
                <a:ea typeface="Lato"/>
                <a:cs typeface="Lato"/>
                <a:sym typeface="Lato"/>
              </a:rPr>
              <a:t>Waste Management</a:t>
            </a:r>
            <a:r>
              <a:rPr b="0" lang="en" sz="1800">
                <a:latin typeface="Lato"/>
                <a:ea typeface="Lato"/>
                <a:cs typeface="Lato"/>
                <a:sym typeface="Lato"/>
              </a:rPr>
              <a:t> is still an immense challenge today. The crux of the problems in handling waste is waste sorting. To enable individuals and organizations responsibly dispose waste, there are only few rewarding options if not none.</a:t>
            </a:r>
            <a:endParaRPr sz="1700">
              <a:latin typeface="Lato"/>
              <a:ea typeface="Lato"/>
              <a:cs typeface="Lato"/>
              <a:sym typeface="Lato"/>
            </a:endParaRPr>
          </a:p>
        </p:txBody>
      </p:sp>
      <p:sp>
        <p:nvSpPr>
          <p:cNvPr id="80" name="Google Shape;80;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Problem Statement</a:t>
            </a:r>
            <a:endParaRPr sz="2400"/>
          </a:p>
        </p:txBody>
      </p:sp>
      <p:pic>
        <p:nvPicPr>
          <p:cNvPr id="81" name="Google Shape;81;p14"/>
          <p:cNvPicPr preferRelativeResize="0"/>
          <p:nvPr/>
        </p:nvPicPr>
        <p:blipFill rotWithShape="1">
          <a:blip r:embed="rId3">
            <a:alphaModFix/>
          </a:blip>
          <a:srcRect b="11055" l="23723" r="28436" t="0"/>
          <a:stretch/>
        </p:blipFill>
        <p:spPr>
          <a:xfrm>
            <a:off x="6580050" y="2510650"/>
            <a:ext cx="1979050" cy="2039325"/>
          </a:xfrm>
          <a:prstGeom prst="rect">
            <a:avLst/>
          </a:prstGeom>
          <a:noFill/>
          <a:ln>
            <a:noFill/>
          </a:ln>
        </p:spPr>
      </p:pic>
      <p:pic>
        <p:nvPicPr>
          <p:cNvPr descr="Piece of duct tape sticking a note to the slide" id="82" name="Google Shape;82;p14"/>
          <p:cNvPicPr preferRelativeResize="0"/>
          <p:nvPr/>
        </p:nvPicPr>
        <p:blipFill rotWithShape="1">
          <a:blip r:embed="rId4">
            <a:alphaModFix/>
          </a:blip>
          <a:srcRect b="10011" l="9244" r="2118" t="5926"/>
          <a:stretch/>
        </p:blipFill>
        <p:spPr>
          <a:xfrm rot="154827">
            <a:off x="7108550" y="2332460"/>
            <a:ext cx="817774" cy="2905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6" name="Shape 86"/>
        <p:cNvGrpSpPr/>
        <p:nvPr/>
      </p:nvGrpSpPr>
      <p:grpSpPr>
        <a:xfrm>
          <a:off x="0" y="0"/>
          <a:ext cx="0" cy="0"/>
          <a:chOff x="0" y="0"/>
          <a:chExt cx="0" cy="0"/>
        </a:xfrm>
      </p:grpSpPr>
      <p:pic>
        <p:nvPicPr>
          <p:cNvPr id="87" name="Google Shape;87;p15"/>
          <p:cNvPicPr preferRelativeResize="0"/>
          <p:nvPr/>
        </p:nvPicPr>
        <p:blipFill>
          <a:blip r:embed="rId3">
            <a:alphaModFix/>
          </a:blip>
          <a:stretch>
            <a:fillRect/>
          </a:stretch>
        </p:blipFill>
        <p:spPr>
          <a:xfrm>
            <a:off x="844975" y="212950"/>
            <a:ext cx="7454050" cy="4818049"/>
          </a:xfrm>
          <a:prstGeom prst="rect">
            <a:avLst/>
          </a:prstGeom>
          <a:noFill/>
          <a:ln>
            <a:noFill/>
          </a:ln>
        </p:spPr>
      </p:pic>
      <p:pic>
        <p:nvPicPr>
          <p:cNvPr descr="Piece of duct tape sticking a note to the slide" id="88" name="Google Shape;88;p15"/>
          <p:cNvPicPr preferRelativeResize="0"/>
          <p:nvPr/>
        </p:nvPicPr>
        <p:blipFill rotWithShape="1">
          <a:blip r:embed="rId4">
            <a:alphaModFix/>
          </a:blip>
          <a:srcRect b="10011" l="9244" r="2118" t="5926"/>
          <a:stretch/>
        </p:blipFill>
        <p:spPr>
          <a:xfrm rot="154826">
            <a:off x="3779791" y="167956"/>
            <a:ext cx="1584416" cy="562838"/>
          </a:xfrm>
          <a:prstGeom prst="rect">
            <a:avLst/>
          </a:prstGeom>
          <a:noFill/>
          <a:ln>
            <a:noFill/>
          </a:ln>
        </p:spPr>
      </p:pic>
      <p:sp>
        <p:nvSpPr>
          <p:cNvPr id="89" name="Google Shape;89;p15"/>
          <p:cNvSpPr txBox="1"/>
          <p:nvPr/>
        </p:nvSpPr>
        <p:spPr>
          <a:xfrm>
            <a:off x="2554038" y="707475"/>
            <a:ext cx="4035900" cy="76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leway"/>
                <a:ea typeface="Raleway"/>
                <a:cs typeface="Raleway"/>
                <a:sym typeface="Raleway"/>
              </a:rPr>
              <a:t>Proposed Solution</a:t>
            </a:r>
            <a:endParaRPr b="1" sz="3000">
              <a:solidFill>
                <a:schemeClr val="lt2"/>
              </a:solidFill>
              <a:latin typeface="Raleway"/>
              <a:ea typeface="Raleway"/>
              <a:cs typeface="Raleway"/>
              <a:sym typeface="Raleway"/>
            </a:endParaRPr>
          </a:p>
        </p:txBody>
      </p:sp>
      <p:sp>
        <p:nvSpPr>
          <p:cNvPr id="90" name="Google Shape;90;p15"/>
          <p:cNvSpPr txBox="1"/>
          <p:nvPr>
            <p:ph idx="4294967295" type="body"/>
          </p:nvPr>
        </p:nvSpPr>
        <p:spPr>
          <a:xfrm>
            <a:off x="1788175" y="1377475"/>
            <a:ext cx="59070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Raleway"/>
                <a:ea typeface="Raleway"/>
                <a:cs typeface="Raleway"/>
                <a:sym typeface="Raleway"/>
              </a:rPr>
              <a:t>Reward Based Waste Management System</a:t>
            </a:r>
            <a:r>
              <a:rPr lang="en" sz="1200">
                <a:latin typeface="Raleway"/>
                <a:ea typeface="Raleway"/>
                <a:cs typeface="Raleway"/>
                <a:sym typeface="Raleway"/>
              </a:rPr>
              <a:t> is a network of competing entities which provides organizations that engages in waste sorting, more reasons to continue working for the social cause by gifting them with rewards for doing so.</a:t>
            </a:r>
            <a:endParaRPr sz="1200">
              <a:solidFill>
                <a:schemeClr val="dk2"/>
              </a:solidFill>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Sort &amp; Report Waste</a:t>
            </a:r>
            <a:br>
              <a:rPr lang="en" sz="1400">
                <a:latin typeface="Raleway"/>
                <a:ea typeface="Raleway"/>
                <a:cs typeface="Raleway"/>
                <a:sym typeface="Raleway"/>
              </a:rPr>
            </a:br>
            <a:r>
              <a:rPr lang="en" sz="1200">
                <a:latin typeface="Raleway"/>
                <a:ea typeface="Raleway"/>
                <a:cs typeface="Raleway"/>
                <a:sym typeface="Raleway"/>
              </a:rPr>
              <a:t>Organizations or entities sort the waste they accumulate and send a report</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Auction and delivery of Sorted Waste</a:t>
            </a:r>
            <a:br>
              <a:rPr lang="en" sz="1400">
                <a:latin typeface="Raleway"/>
                <a:ea typeface="Raleway"/>
                <a:cs typeface="Raleway"/>
                <a:sym typeface="Raleway"/>
              </a:rPr>
            </a:br>
            <a:r>
              <a:rPr lang="en" sz="1200">
                <a:latin typeface="Raleway"/>
                <a:ea typeface="Raleway"/>
                <a:cs typeface="Raleway"/>
                <a:sym typeface="Raleway"/>
              </a:rPr>
              <a:t>Reported waste is sent for auction and is open to accepts bids </a:t>
            </a:r>
            <a:br>
              <a:rPr lang="en" sz="1200">
                <a:latin typeface="Raleway"/>
                <a:ea typeface="Raleway"/>
                <a:cs typeface="Raleway"/>
                <a:sym typeface="Raleway"/>
              </a:rPr>
            </a:br>
            <a:r>
              <a:rPr lang="en" sz="1200">
                <a:latin typeface="Raleway"/>
                <a:ea typeface="Raleway"/>
                <a:cs typeface="Raleway"/>
                <a:sym typeface="Raleway"/>
              </a:rPr>
              <a:t>Once the bid is accepted, logistics and payments are dealt with</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Complete Orders and Earn Rewards </a:t>
            </a:r>
            <a:br>
              <a:rPr lang="en" sz="1400">
                <a:latin typeface="Raleway"/>
                <a:ea typeface="Raleway"/>
                <a:cs typeface="Raleway"/>
                <a:sym typeface="Raleway"/>
              </a:rPr>
            </a:br>
            <a:r>
              <a:rPr lang="en" sz="1200">
                <a:latin typeface="Raleway"/>
                <a:ea typeface="Raleway"/>
                <a:cs typeface="Raleway"/>
                <a:sym typeface="Raleway"/>
              </a:rPr>
              <a:t>More waste is sorted and sent to recycling, more rewards can be redeemed  </a:t>
            </a:r>
            <a:endParaRPr sz="1200">
              <a:solidFill>
                <a:schemeClr val="dk2"/>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6"/>
          <p:cNvSpPr txBox="1"/>
          <p:nvPr>
            <p:ph idx="1" type="body"/>
          </p:nvPr>
        </p:nvSpPr>
        <p:spPr>
          <a:xfrm>
            <a:off x="2410100" y="1211350"/>
            <a:ext cx="6321600" cy="33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Waste Segregation Unit (WSU)</a:t>
            </a:r>
            <a:endParaRPr/>
          </a:p>
          <a:p>
            <a:pPr indent="0" lvl="0" marL="0" rtl="0" algn="l">
              <a:spcBef>
                <a:spcPts val="1600"/>
              </a:spcBef>
              <a:spcAft>
                <a:spcPts val="0"/>
              </a:spcAft>
              <a:buNone/>
            </a:pPr>
            <a:r>
              <a:rPr lang="en" sz="1200"/>
              <a:t>An organization in WSU is responsible for sorting the waste according to the waste types and reporting them to the system. Below are the key roles of a WSU.</a:t>
            </a:r>
            <a:endParaRPr sz="1200"/>
          </a:p>
          <a:p>
            <a:pPr indent="-304800" lvl="0" marL="457200" rtl="0" algn="l">
              <a:spcBef>
                <a:spcPts val="1600"/>
              </a:spcBef>
              <a:spcAft>
                <a:spcPts val="0"/>
              </a:spcAft>
              <a:buSzPts val="1200"/>
              <a:buAutoNum type="arabicPeriod"/>
            </a:pPr>
            <a:r>
              <a:rPr lang="en" sz="1200"/>
              <a:t>WSU Admin</a:t>
            </a:r>
            <a:endParaRPr sz="1200"/>
          </a:p>
          <a:p>
            <a:pPr indent="-304800" lvl="1" marL="914400" rtl="0" algn="l">
              <a:spcBef>
                <a:spcPts val="0"/>
              </a:spcBef>
              <a:spcAft>
                <a:spcPts val="0"/>
              </a:spcAft>
              <a:buSzPts val="1200"/>
              <a:buAutoNum type="alphaLcPeriod"/>
            </a:pPr>
            <a:r>
              <a:rPr lang="en" sz="1200"/>
              <a:t>Manage Waste Reporting Employees</a:t>
            </a:r>
            <a:endParaRPr sz="1200"/>
          </a:p>
          <a:p>
            <a:pPr indent="-304800" lvl="1" marL="914400" rtl="0" algn="l">
              <a:spcBef>
                <a:spcPts val="0"/>
              </a:spcBef>
              <a:spcAft>
                <a:spcPts val="0"/>
              </a:spcAft>
              <a:buSzPts val="1200"/>
              <a:buAutoNum type="alphaLcPeriod"/>
            </a:pPr>
            <a:r>
              <a:rPr lang="en" sz="1200"/>
              <a:t>Conduct auction to sell Waste &amp; accept bids</a:t>
            </a:r>
            <a:endParaRPr sz="1200"/>
          </a:p>
          <a:p>
            <a:pPr indent="-304800" lvl="1" marL="914400" rtl="0" algn="l">
              <a:spcBef>
                <a:spcPts val="0"/>
              </a:spcBef>
              <a:spcAft>
                <a:spcPts val="0"/>
              </a:spcAft>
              <a:buSzPts val="1200"/>
              <a:buAutoNum type="alphaLcPeriod"/>
            </a:pPr>
            <a:r>
              <a:rPr lang="en" sz="1200"/>
              <a:t>Manage Earnings and Redeem as Vouchers/cash</a:t>
            </a:r>
            <a:endParaRPr sz="1200"/>
          </a:p>
          <a:p>
            <a:pPr indent="-304800" lvl="0" marL="457200" rtl="0" algn="l">
              <a:spcBef>
                <a:spcPts val="0"/>
              </a:spcBef>
              <a:spcAft>
                <a:spcPts val="0"/>
              </a:spcAft>
              <a:buSzPts val="1200"/>
              <a:buAutoNum type="arabicPeriod"/>
            </a:pPr>
            <a:r>
              <a:rPr lang="en" sz="1200"/>
              <a:t>Waste Reporting Manager</a:t>
            </a:r>
            <a:endParaRPr sz="1200"/>
          </a:p>
          <a:p>
            <a:pPr indent="-304800" lvl="1" marL="914400" rtl="0" algn="l">
              <a:spcBef>
                <a:spcPts val="0"/>
              </a:spcBef>
              <a:spcAft>
                <a:spcPts val="0"/>
              </a:spcAft>
              <a:buSzPts val="1200"/>
              <a:buAutoNum type="alphaLcPeriod"/>
            </a:pPr>
            <a:r>
              <a:rPr lang="en" sz="1200"/>
              <a:t>Report Waste Sorted to WSU Admin</a:t>
            </a:r>
            <a:endParaRPr sz="1200"/>
          </a:p>
          <a:p>
            <a:pPr indent="-304800" lvl="1" marL="914400" rtl="0" algn="l">
              <a:spcBef>
                <a:spcPts val="0"/>
              </a:spcBef>
              <a:spcAft>
                <a:spcPts val="0"/>
              </a:spcAft>
              <a:buSzPts val="1200"/>
              <a:buAutoNum type="alphaLcPeriod"/>
            </a:pPr>
            <a:r>
              <a:rPr lang="en" sz="1200"/>
              <a:t>Manage Sorted Waste</a:t>
            </a:r>
            <a:endParaRPr sz="1200"/>
          </a:p>
          <a:p>
            <a:pPr indent="0" lvl="0" marL="0" rtl="0" algn="l">
              <a:spcBef>
                <a:spcPts val="1600"/>
              </a:spcBef>
              <a:spcAft>
                <a:spcPts val="1600"/>
              </a:spcAft>
              <a:buNone/>
            </a:pPr>
            <a:r>
              <a:t/>
            </a:r>
            <a:endParaRPr sz="1400"/>
          </a:p>
        </p:txBody>
      </p:sp>
      <p:sp>
        <p:nvSpPr>
          <p:cNvPr id="96" name="Google Shape;96;p16"/>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pic>
        <p:nvPicPr>
          <p:cNvPr id="97" name="Google Shape;97;p16"/>
          <p:cNvPicPr preferRelativeResize="0"/>
          <p:nvPr/>
        </p:nvPicPr>
        <p:blipFill rotWithShape="1">
          <a:blip r:embed="rId3">
            <a:alphaModFix/>
          </a:blip>
          <a:srcRect b="0" l="0" r="4689" t="0"/>
          <a:stretch/>
        </p:blipFill>
        <p:spPr>
          <a:xfrm>
            <a:off x="294050" y="1457088"/>
            <a:ext cx="1985076" cy="1307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sp>
        <p:nvSpPr>
          <p:cNvPr id="103" name="Google Shape;103;p17"/>
          <p:cNvSpPr txBox="1"/>
          <p:nvPr>
            <p:ph idx="1" type="body"/>
          </p:nvPr>
        </p:nvSpPr>
        <p:spPr>
          <a:xfrm>
            <a:off x="2400262" y="1284376"/>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Logistics Unit (LU)</a:t>
            </a:r>
            <a:endParaRPr/>
          </a:p>
          <a:p>
            <a:pPr indent="0" lvl="0" marL="0" rtl="0" algn="l">
              <a:spcBef>
                <a:spcPts val="1600"/>
              </a:spcBef>
              <a:spcAft>
                <a:spcPts val="0"/>
              </a:spcAft>
              <a:buClr>
                <a:schemeClr val="dk2"/>
              </a:buClr>
              <a:buSzPts val="1100"/>
              <a:buFont typeface="Arial"/>
              <a:buNone/>
            </a:pPr>
            <a:r>
              <a:rPr lang="en" sz="1200"/>
              <a:t>A Logistics organization is responsible for pickup and delivery of the segregated waste</a:t>
            </a:r>
            <a:endParaRPr sz="1200"/>
          </a:p>
          <a:p>
            <a:pPr indent="-304800" lvl="0" marL="457200" rtl="0" algn="l">
              <a:spcBef>
                <a:spcPts val="1600"/>
              </a:spcBef>
              <a:spcAft>
                <a:spcPts val="0"/>
              </a:spcAft>
              <a:buSzPts val="1200"/>
              <a:buAutoNum type="arabicPeriod"/>
            </a:pPr>
            <a:r>
              <a:rPr lang="en" sz="1200"/>
              <a:t>LU Admin</a:t>
            </a:r>
            <a:endParaRPr sz="1200"/>
          </a:p>
          <a:p>
            <a:pPr indent="-304800" lvl="1" marL="914400" rtl="0" algn="l">
              <a:spcBef>
                <a:spcPts val="0"/>
              </a:spcBef>
              <a:spcAft>
                <a:spcPts val="0"/>
              </a:spcAft>
              <a:buSzPts val="1200"/>
              <a:buAutoNum type="alphaLcPeriod"/>
            </a:pPr>
            <a:r>
              <a:rPr lang="en" sz="1200"/>
              <a:t>Manages Pick-up orders</a:t>
            </a:r>
            <a:endParaRPr sz="1200"/>
          </a:p>
          <a:p>
            <a:pPr indent="-304800" lvl="1" marL="914400" rtl="0" algn="l">
              <a:spcBef>
                <a:spcPts val="0"/>
              </a:spcBef>
              <a:spcAft>
                <a:spcPts val="0"/>
              </a:spcAft>
              <a:buSzPts val="1200"/>
              <a:buAutoNum type="alphaLcPeriod"/>
            </a:pPr>
            <a:r>
              <a:rPr lang="en" sz="1200"/>
              <a:t>Assigns Drivers </a:t>
            </a:r>
            <a:endParaRPr sz="1200"/>
          </a:p>
          <a:p>
            <a:pPr indent="-304800" lvl="1" marL="914400" rtl="0" algn="l">
              <a:spcBef>
                <a:spcPts val="0"/>
              </a:spcBef>
              <a:spcAft>
                <a:spcPts val="0"/>
              </a:spcAft>
              <a:buSzPts val="1200"/>
              <a:buAutoNum type="alphaLcPeriod"/>
            </a:pPr>
            <a:r>
              <a:rPr lang="en" sz="1200"/>
              <a:t>Calculates Delivery fees</a:t>
            </a:r>
            <a:endParaRPr sz="1200"/>
          </a:p>
          <a:p>
            <a:pPr indent="-304800" lvl="0" marL="457200" rtl="0" algn="l">
              <a:spcBef>
                <a:spcPts val="0"/>
              </a:spcBef>
              <a:spcAft>
                <a:spcPts val="0"/>
              </a:spcAft>
              <a:buSzPts val="1200"/>
              <a:buAutoNum type="arabicPeriod"/>
            </a:pPr>
            <a:r>
              <a:rPr lang="en" sz="1200"/>
              <a:t>Driver</a:t>
            </a:r>
            <a:endParaRPr sz="1200"/>
          </a:p>
          <a:p>
            <a:pPr indent="-304800" lvl="1" marL="914400" rtl="0" algn="l">
              <a:spcBef>
                <a:spcPts val="0"/>
              </a:spcBef>
              <a:spcAft>
                <a:spcPts val="0"/>
              </a:spcAft>
              <a:buSzPts val="1200"/>
              <a:buAutoNum type="alphaLcPeriod"/>
            </a:pPr>
            <a:r>
              <a:rPr lang="en" sz="1200"/>
              <a:t>Delivers the shipment at the Waste Recycling Organization </a:t>
            </a:r>
            <a:endParaRPr sz="1200"/>
          </a:p>
          <a:p>
            <a:pPr indent="-304800" lvl="1" marL="914400" rtl="0" algn="l">
              <a:spcBef>
                <a:spcPts val="0"/>
              </a:spcBef>
              <a:spcAft>
                <a:spcPts val="0"/>
              </a:spcAft>
              <a:buSzPts val="1200"/>
              <a:buAutoNum type="alphaLcPeriod"/>
            </a:pPr>
            <a:r>
              <a:rPr lang="en" sz="1200"/>
              <a:t>Updates the status of the delivery</a:t>
            </a:r>
            <a:endParaRPr/>
          </a:p>
        </p:txBody>
      </p:sp>
      <p:pic>
        <p:nvPicPr>
          <p:cNvPr id="104" name="Google Shape;104;p17"/>
          <p:cNvPicPr preferRelativeResize="0"/>
          <p:nvPr/>
        </p:nvPicPr>
        <p:blipFill>
          <a:blip r:embed="rId3">
            <a:alphaModFix/>
          </a:blip>
          <a:stretch>
            <a:fillRect/>
          </a:stretch>
        </p:blipFill>
        <p:spPr>
          <a:xfrm>
            <a:off x="207650" y="1595775"/>
            <a:ext cx="2133048" cy="12196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sp>
        <p:nvSpPr>
          <p:cNvPr id="110" name="Google Shape;110;p18"/>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Waste Recycling Unit (WRU)</a:t>
            </a:r>
            <a:endParaRPr/>
          </a:p>
          <a:p>
            <a:pPr indent="0" lvl="0" marL="0" rtl="0" algn="l">
              <a:spcBef>
                <a:spcPts val="1600"/>
              </a:spcBef>
              <a:spcAft>
                <a:spcPts val="0"/>
              </a:spcAft>
              <a:buClr>
                <a:schemeClr val="dk2"/>
              </a:buClr>
              <a:buSzPts val="1100"/>
              <a:buFont typeface="Arial"/>
              <a:buNone/>
            </a:pPr>
            <a:r>
              <a:rPr lang="en" sz="1200"/>
              <a:t>Waste recycling unit is responsible for recycling or reusing of segregated waste.</a:t>
            </a:r>
            <a:endParaRPr sz="1200"/>
          </a:p>
          <a:p>
            <a:pPr indent="-304800" lvl="0" marL="457200" rtl="0" algn="l">
              <a:spcBef>
                <a:spcPts val="1600"/>
              </a:spcBef>
              <a:spcAft>
                <a:spcPts val="0"/>
              </a:spcAft>
              <a:buSzPts val="1200"/>
              <a:buAutoNum type="arabicPeriod"/>
            </a:pPr>
            <a:r>
              <a:rPr lang="en" sz="1200"/>
              <a:t>WRU Admin</a:t>
            </a:r>
            <a:endParaRPr sz="1200"/>
          </a:p>
          <a:p>
            <a:pPr indent="-304800" lvl="1" marL="914400" rtl="0" algn="l">
              <a:spcBef>
                <a:spcPts val="0"/>
              </a:spcBef>
              <a:spcAft>
                <a:spcPts val="0"/>
              </a:spcAft>
              <a:buSzPts val="1200"/>
              <a:buAutoNum type="alphaLcPeriod"/>
            </a:pPr>
            <a:r>
              <a:rPr lang="en" sz="1200"/>
              <a:t>Manages Waste Recycling Unit Employees</a:t>
            </a:r>
            <a:endParaRPr sz="1200"/>
          </a:p>
          <a:p>
            <a:pPr indent="-304800" lvl="1" marL="914400" rtl="0" algn="l">
              <a:spcBef>
                <a:spcPts val="0"/>
              </a:spcBef>
              <a:spcAft>
                <a:spcPts val="0"/>
              </a:spcAft>
              <a:buSzPts val="1200"/>
              <a:buAutoNum type="alphaLcPeriod"/>
            </a:pPr>
            <a:r>
              <a:rPr lang="en" sz="1200"/>
              <a:t>Manages bids to buy segregated waste</a:t>
            </a:r>
            <a:endParaRPr sz="1200"/>
          </a:p>
          <a:p>
            <a:pPr indent="-304800" lvl="1" marL="914400" rtl="0" algn="l">
              <a:spcBef>
                <a:spcPts val="0"/>
              </a:spcBef>
              <a:spcAft>
                <a:spcPts val="0"/>
              </a:spcAft>
              <a:buSzPts val="1200"/>
              <a:buAutoNum type="alphaLcPeriod"/>
            </a:pPr>
            <a:r>
              <a:rPr lang="en" sz="1200"/>
              <a:t>Manages Expenditure on Bids &amp; Logistics</a:t>
            </a:r>
            <a:endParaRPr sz="1200"/>
          </a:p>
          <a:p>
            <a:pPr indent="-304800" lvl="0" marL="457200" rtl="0" algn="l">
              <a:spcBef>
                <a:spcPts val="0"/>
              </a:spcBef>
              <a:spcAft>
                <a:spcPts val="0"/>
              </a:spcAft>
              <a:buSzPts val="1200"/>
              <a:buAutoNum type="arabicPeriod"/>
            </a:pPr>
            <a:r>
              <a:rPr lang="en" sz="1200"/>
              <a:t>WRU Employee</a:t>
            </a:r>
            <a:endParaRPr sz="1200"/>
          </a:p>
          <a:p>
            <a:pPr indent="-304800" lvl="1" marL="914400" rtl="0" algn="l">
              <a:spcBef>
                <a:spcPts val="0"/>
              </a:spcBef>
              <a:spcAft>
                <a:spcPts val="0"/>
              </a:spcAft>
              <a:buSzPts val="1200"/>
              <a:buAutoNum type="alphaLcPeriod"/>
            </a:pPr>
            <a:r>
              <a:rPr lang="en" sz="1200"/>
              <a:t>Places bids to buy segregated waste</a:t>
            </a:r>
            <a:endParaRPr sz="1200"/>
          </a:p>
          <a:p>
            <a:pPr indent="0" lvl="0" marL="0" rtl="0" algn="l">
              <a:spcBef>
                <a:spcPts val="1600"/>
              </a:spcBef>
              <a:spcAft>
                <a:spcPts val="1600"/>
              </a:spcAft>
              <a:buNone/>
            </a:pPr>
            <a:r>
              <a:t/>
            </a:r>
            <a:endParaRPr/>
          </a:p>
        </p:txBody>
      </p:sp>
      <p:pic>
        <p:nvPicPr>
          <p:cNvPr id="111" name="Google Shape;111;p18"/>
          <p:cNvPicPr preferRelativeResize="0"/>
          <p:nvPr/>
        </p:nvPicPr>
        <p:blipFill rotWithShape="1">
          <a:blip r:embed="rId3">
            <a:alphaModFix/>
          </a:blip>
          <a:srcRect b="3799" l="0" r="0" t="10422"/>
          <a:stretch/>
        </p:blipFill>
        <p:spPr>
          <a:xfrm>
            <a:off x="381750" y="1825600"/>
            <a:ext cx="1985075" cy="11348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sp>
        <p:nvSpPr>
          <p:cNvPr id="117" name="Google Shape;117;p19"/>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Volunteer Unit (VU)</a:t>
            </a:r>
            <a:endParaRPr/>
          </a:p>
          <a:p>
            <a:pPr indent="0" lvl="0" marL="0" rtl="0" algn="l">
              <a:spcBef>
                <a:spcPts val="1600"/>
              </a:spcBef>
              <a:spcAft>
                <a:spcPts val="0"/>
              </a:spcAft>
              <a:buClr>
                <a:schemeClr val="dk2"/>
              </a:buClr>
              <a:buSzPts val="1100"/>
              <a:buFont typeface="Arial"/>
              <a:buNone/>
            </a:pPr>
            <a:r>
              <a:rPr lang="en" sz="1200"/>
              <a:t>An organization in VU is responsible for segregation and reporting waste.</a:t>
            </a:r>
            <a:endParaRPr sz="1200"/>
          </a:p>
          <a:p>
            <a:pPr indent="-304800" lvl="0" marL="457200" rtl="0" algn="l">
              <a:spcBef>
                <a:spcPts val="1600"/>
              </a:spcBef>
              <a:spcAft>
                <a:spcPts val="0"/>
              </a:spcAft>
              <a:buSzPts val="1200"/>
              <a:buAutoNum type="arabicPeriod"/>
            </a:pPr>
            <a:r>
              <a:rPr lang="en" sz="1200"/>
              <a:t>VU Admin</a:t>
            </a:r>
            <a:endParaRPr sz="1200"/>
          </a:p>
          <a:p>
            <a:pPr indent="-304800" lvl="1" marL="914400" rtl="0" algn="l">
              <a:spcBef>
                <a:spcPts val="0"/>
              </a:spcBef>
              <a:spcAft>
                <a:spcPts val="0"/>
              </a:spcAft>
              <a:buSzPts val="1200"/>
              <a:buAutoNum type="alphaLcPeriod"/>
            </a:pPr>
            <a:r>
              <a:rPr lang="en" sz="1200"/>
              <a:t>Manages Volunteers that are part of the VU</a:t>
            </a:r>
            <a:endParaRPr sz="1200"/>
          </a:p>
          <a:p>
            <a:pPr indent="-304800" lvl="1" marL="914400" rtl="0" algn="l">
              <a:spcBef>
                <a:spcPts val="0"/>
              </a:spcBef>
              <a:spcAft>
                <a:spcPts val="0"/>
              </a:spcAft>
              <a:buSzPts val="1200"/>
              <a:buAutoNum type="alphaLcPeriod"/>
            </a:pPr>
            <a:r>
              <a:rPr lang="en" sz="1200"/>
              <a:t>Reports the waste segregated for a WRU to pick up</a:t>
            </a:r>
            <a:endParaRPr sz="1200"/>
          </a:p>
          <a:p>
            <a:pPr indent="-304800" lvl="0" marL="457200" rtl="0" algn="l">
              <a:spcBef>
                <a:spcPts val="0"/>
              </a:spcBef>
              <a:spcAft>
                <a:spcPts val="0"/>
              </a:spcAft>
              <a:buSzPts val="1200"/>
              <a:buAutoNum type="arabicPeriod"/>
            </a:pPr>
            <a:r>
              <a:rPr lang="en" sz="1200"/>
              <a:t>Volunteer</a:t>
            </a:r>
            <a:endParaRPr sz="1200"/>
          </a:p>
          <a:p>
            <a:pPr indent="-304800" lvl="1" marL="914400" rtl="0" algn="l">
              <a:spcBef>
                <a:spcPts val="0"/>
              </a:spcBef>
              <a:spcAft>
                <a:spcPts val="0"/>
              </a:spcAft>
              <a:buSzPts val="1200"/>
              <a:buAutoNum type="alphaLcPeriod"/>
            </a:pPr>
            <a:r>
              <a:rPr lang="en" sz="1200"/>
              <a:t>Segregates the waste and reports it to the VU</a:t>
            </a:r>
            <a:endParaRPr sz="1200"/>
          </a:p>
          <a:p>
            <a:pPr indent="0" lvl="0" marL="0" rtl="0" algn="l">
              <a:spcBef>
                <a:spcPts val="1600"/>
              </a:spcBef>
              <a:spcAft>
                <a:spcPts val="0"/>
              </a:spcAft>
              <a:buClr>
                <a:schemeClr val="dk2"/>
              </a:buClr>
              <a:buSzPts val="1100"/>
              <a:buFont typeface="Arial"/>
              <a:buNone/>
            </a:pPr>
            <a:r>
              <a:t/>
            </a:r>
            <a:endParaRPr/>
          </a:p>
          <a:p>
            <a:pPr indent="0" lvl="0" marL="0" rtl="0" algn="l">
              <a:spcBef>
                <a:spcPts val="1600"/>
              </a:spcBef>
              <a:spcAft>
                <a:spcPts val="1600"/>
              </a:spcAft>
              <a:buNone/>
            </a:pPr>
            <a:r>
              <a:t/>
            </a:r>
            <a:endParaRPr/>
          </a:p>
        </p:txBody>
      </p:sp>
      <p:pic>
        <p:nvPicPr>
          <p:cNvPr id="118" name="Google Shape;118;p19"/>
          <p:cNvPicPr preferRelativeResize="0"/>
          <p:nvPr/>
        </p:nvPicPr>
        <p:blipFill rotWithShape="1">
          <a:blip r:embed="rId3">
            <a:alphaModFix/>
          </a:blip>
          <a:srcRect b="0" l="0" r="5195" t="0"/>
          <a:stretch/>
        </p:blipFill>
        <p:spPr>
          <a:xfrm>
            <a:off x="321475" y="1785125"/>
            <a:ext cx="1985075" cy="1134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&amp; Key Roles</a:t>
            </a:r>
            <a:endParaRPr/>
          </a:p>
        </p:txBody>
      </p:sp>
      <p:sp>
        <p:nvSpPr>
          <p:cNvPr id="124" name="Google Shape;124;p20"/>
          <p:cNvSpPr txBox="1"/>
          <p:nvPr>
            <p:ph idx="1" type="body"/>
          </p:nvPr>
        </p:nvSpPr>
        <p:spPr>
          <a:xfrm>
            <a:off x="2410100" y="1334600"/>
            <a:ext cx="6321600" cy="326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Rewards Unit (RU)</a:t>
            </a:r>
            <a:endParaRPr/>
          </a:p>
          <a:p>
            <a:pPr indent="0" lvl="0" marL="0" rtl="0" algn="l">
              <a:spcBef>
                <a:spcPts val="1600"/>
              </a:spcBef>
              <a:spcAft>
                <a:spcPts val="0"/>
              </a:spcAft>
              <a:buClr>
                <a:schemeClr val="dk2"/>
              </a:buClr>
              <a:buSzPts val="1100"/>
              <a:buFont typeface="Arial"/>
              <a:buNone/>
            </a:pPr>
            <a:r>
              <a:rPr lang="en" sz="1200"/>
              <a:t>An RU organization is responsible for sponsoring and providing rewards in the form of vouchers or cash.</a:t>
            </a:r>
            <a:endParaRPr sz="1200"/>
          </a:p>
          <a:p>
            <a:pPr indent="-304800" lvl="0" marL="457200" rtl="0" algn="l">
              <a:spcBef>
                <a:spcPts val="1600"/>
              </a:spcBef>
              <a:spcAft>
                <a:spcPts val="0"/>
              </a:spcAft>
              <a:buSzPts val="1200"/>
              <a:buAutoNum type="arabicPeriod"/>
            </a:pPr>
            <a:r>
              <a:rPr lang="en" sz="1200"/>
              <a:t>RU Admin</a:t>
            </a:r>
            <a:endParaRPr sz="1200"/>
          </a:p>
          <a:p>
            <a:pPr indent="-304800" lvl="1" marL="914400" rtl="0" algn="l">
              <a:spcBef>
                <a:spcPts val="0"/>
              </a:spcBef>
              <a:spcAft>
                <a:spcPts val="0"/>
              </a:spcAft>
              <a:buSzPts val="1200"/>
              <a:buAutoNum type="alphaLcPeriod"/>
            </a:pPr>
            <a:r>
              <a:rPr lang="en" sz="1200"/>
              <a:t>Manages rewards from various participating companies</a:t>
            </a:r>
            <a:endParaRPr sz="1200"/>
          </a:p>
          <a:p>
            <a:pPr indent="0" lvl="0" marL="0" rtl="0" algn="l">
              <a:spcBef>
                <a:spcPts val="1600"/>
              </a:spcBef>
              <a:spcAft>
                <a:spcPts val="0"/>
              </a:spcAft>
              <a:buClr>
                <a:schemeClr val="dk2"/>
              </a:buClr>
              <a:buSzPts val="1100"/>
              <a:buFont typeface="Arial"/>
              <a:buNone/>
            </a:pPr>
            <a:r>
              <a:t/>
            </a:r>
            <a:endParaRPr/>
          </a:p>
          <a:p>
            <a:pPr indent="0" lvl="0" marL="0" rtl="0" algn="l">
              <a:spcBef>
                <a:spcPts val="1600"/>
              </a:spcBef>
              <a:spcAft>
                <a:spcPts val="0"/>
              </a:spcAft>
              <a:buClr>
                <a:schemeClr val="dk2"/>
              </a:buClr>
              <a:buSzPts val="1100"/>
              <a:buFont typeface="Arial"/>
              <a:buNone/>
            </a:pPr>
            <a:r>
              <a:t/>
            </a:r>
            <a:endParaRPr/>
          </a:p>
          <a:p>
            <a:pPr indent="0" lvl="0" marL="0" rtl="0" algn="l">
              <a:spcBef>
                <a:spcPts val="1600"/>
              </a:spcBef>
              <a:spcAft>
                <a:spcPts val="1600"/>
              </a:spcAft>
              <a:buNone/>
            </a:pPr>
            <a:r>
              <a:t/>
            </a:r>
            <a:endParaRPr/>
          </a:p>
        </p:txBody>
      </p:sp>
      <p:pic>
        <p:nvPicPr>
          <p:cNvPr id="125" name="Google Shape;125;p20"/>
          <p:cNvPicPr preferRelativeResize="0"/>
          <p:nvPr/>
        </p:nvPicPr>
        <p:blipFill rotWithShape="1">
          <a:blip r:embed="rId3">
            <a:alphaModFix/>
          </a:blip>
          <a:srcRect b="7710" l="0" r="0" t="11553"/>
          <a:stretch/>
        </p:blipFill>
        <p:spPr>
          <a:xfrm>
            <a:off x="212663" y="1334600"/>
            <a:ext cx="2082826" cy="13079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9" name="Shape 129"/>
        <p:cNvGrpSpPr/>
        <p:nvPr/>
      </p:nvGrpSpPr>
      <p:grpSpPr>
        <a:xfrm>
          <a:off x="0" y="0"/>
          <a:ext cx="0" cy="0"/>
          <a:chOff x="0" y="0"/>
          <a:chExt cx="0" cy="0"/>
        </a:xfrm>
      </p:grpSpPr>
      <p:pic>
        <p:nvPicPr>
          <p:cNvPr id="130" name="Google Shape;130;p21"/>
          <p:cNvPicPr preferRelativeResize="0"/>
          <p:nvPr/>
        </p:nvPicPr>
        <p:blipFill>
          <a:blip r:embed="rId3">
            <a:alphaModFix/>
          </a:blip>
          <a:stretch>
            <a:fillRect/>
          </a:stretch>
        </p:blipFill>
        <p:spPr>
          <a:xfrm>
            <a:off x="1316047" y="0"/>
            <a:ext cx="7827956" cy="5143500"/>
          </a:xfrm>
          <a:prstGeom prst="rect">
            <a:avLst/>
          </a:prstGeom>
          <a:noFill/>
          <a:ln>
            <a:noFill/>
          </a:ln>
        </p:spPr>
      </p:pic>
      <p:sp>
        <p:nvSpPr>
          <p:cNvPr id="131" name="Google Shape;131;p21"/>
          <p:cNvSpPr txBox="1"/>
          <p:nvPr/>
        </p:nvSpPr>
        <p:spPr>
          <a:xfrm>
            <a:off x="391775" y="271250"/>
            <a:ext cx="375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Lato"/>
                <a:ea typeface="Lato"/>
                <a:cs typeface="Lato"/>
                <a:sym typeface="Lato"/>
              </a:rPr>
              <a:t>Object Model</a:t>
            </a:r>
            <a:endParaRPr b="1" sz="18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